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414" r:id="rId3"/>
    <p:sldId id="415" r:id="rId4"/>
    <p:sldId id="412" r:id="rId5"/>
    <p:sldId id="301" r:id="rId6"/>
    <p:sldId id="376" r:id="rId7"/>
    <p:sldId id="417" r:id="rId8"/>
    <p:sldId id="418" r:id="rId9"/>
    <p:sldId id="421" r:id="rId10"/>
    <p:sldId id="420" r:id="rId11"/>
    <p:sldId id="41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E40"/>
    <a:srgbClr val="E5E5E5"/>
    <a:srgbClr val="F6F6F6"/>
    <a:srgbClr val="F6E9C7"/>
    <a:srgbClr val="D72027"/>
    <a:srgbClr val="65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>
        <p:scale>
          <a:sx n="73" d="100"/>
          <a:sy n="73" d="100"/>
        </p:scale>
        <p:origin x="180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6B5F-14F2-4EAD-8D1E-E30C4ECBDCB7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2C53-FB1D-4BF2-9ACD-1CB3121276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16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296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65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91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72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http://revel.unice.fr/eriep/index.html?id=3369&amp;format=print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2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http://revel.unice.fr/eriep/index.html?id=3369&amp;format=print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81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http://revel.unice.fr/eriep/index.html?id=3369&amp;format=print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4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http://revel.unice.fr/eriep/index.html?id=3369&amp;format=print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2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http://revel.unice.fr/eriep/index.html?id=3369&amp;format=print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C17E-F08A-4D91-8E93-AAC0F208085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00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9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69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5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68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4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11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50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5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7047-1A4A-4EB6-9D74-AA4A36300B74}" type="datetimeFigureOut">
              <a:rPr lang="nl-NL" smtClean="0"/>
              <a:t>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E7CB-BBA6-4A12-B166-33866D139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35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crativ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chtergron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-1207143"/>
            <a:ext cx="12635345" cy="938495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838721" y="2835097"/>
            <a:ext cx="9830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8000" b="1" spc="-150" dirty="0" err="1">
                <a:solidFill>
                  <a:schemeClr val="bg1"/>
                </a:solidFill>
                <a:latin typeface="Arial"/>
                <a:cs typeface="Arial"/>
              </a:rPr>
              <a:t>convenor</a:t>
            </a:r>
            <a:r>
              <a:rPr lang="nl-NL" sz="8000" b="1" spc="-150" dirty="0">
                <a:solidFill>
                  <a:schemeClr val="bg1"/>
                </a:solidFill>
                <a:latin typeface="Arial"/>
                <a:cs typeface="Arial"/>
              </a:rPr>
              <a:t> report </a:t>
            </a:r>
            <a:br>
              <a:rPr lang="nl-NL" sz="8000" spc="-15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NL" sz="8000" b="1" spc="-150" dirty="0">
                <a:latin typeface="Arial"/>
                <a:cs typeface="Arial"/>
              </a:rPr>
              <a:t>multimediatest 2021</a:t>
            </a:r>
          </a:p>
        </p:txBody>
      </p:sp>
    </p:spTree>
    <p:extLst>
      <p:ext uri="{BB962C8B-B14F-4D97-AF65-F5344CB8AC3E}">
        <p14:creationId xmlns:p14="http://schemas.microsoft.com/office/powerpoint/2010/main" val="61986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Q 28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514350" y="4552864"/>
            <a:ext cx="168021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65861" y="4552864"/>
            <a:ext cx="5535564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/>
              <a:t>male and female dwellers of Barcelona </a:t>
            </a:r>
            <a:endParaRPr lang="nl-NL" sz="2500" b="1" dirty="0" err="1"/>
          </a:p>
        </p:txBody>
      </p:sp>
      <p:sp>
        <p:nvSpPr>
          <p:cNvPr id="12" name="Tekstvak 11"/>
          <p:cNvSpPr txBox="1"/>
          <p:nvPr/>
        </p:nvSpPr>
        <p:spPr>
          <a:xfrm>
            <a:off x="-514350" y="5123552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65861" y="5123552"/>
            <a:ext cx="5535563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local</a:t>
            </a:r>
            <a:r>
              <a:rPr lang="nl-NL" sz="2500" b="1" dirty="0"/>
              <a:t> </a:t>
            </a:r>
            <a:r>
              <a:rPr lang="nl-NL" sz="2500" b="1" dirty="0" err="1"/>
              <a:t>dwellers</a:t>
            </a:r>
            <a:r>
              <a:rPr lang="nl-NL" sz="2500" b="1" dirty="0"/>
              <a:t> </a:t>
            </a:r>
            <a:r>
              <a:rPr lang="nl-NL" sz="2500" b="1" dirty="0" err="1"/>
              <a:t>and</a:t>
            </a:r>
            <a:r>
              <a:rPr lang="nl-NL" sz="2500" b="1" dirty="0"/>
              <a:t> </a:t>
            </a:r>
            <a:r>
              <a:rPr lang="nl-NL" sz="2500" b="1" dirty="0" err="1"/>
              <a:t>tourists</a:t>
            </a:r>
            <a:endParaRPr lang="nl-NL" sz="25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-514350" y="5694240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65861" y="5694240"/>
            <a:ext cx="5535562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/>
              <a:t>poor and rich dwellers of Barcelona</a:t>
            </a:r>
            <a:endParaRPr lang="nl-NL" sz="25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-514350" y="6264928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65860" y="6264928"/>
            <a:ext cx="553556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students (16-25) and </a:t>
            </a:r>
            <a:r>
              <a:rPr lang="en-US" sz="2500" b="1" dirty="0" err="1"/>
              <a:t>eldery</a:t>
            </a:r>
            <a:r>
              <a:rPr lang="en-US" sz="2500" b="1" dirty="0"/>
              <a:t> (65+)</a:t>
            </a:r>
            <a:endParaRPr lang="nl-NL" sz="25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6" r="-110" b="33231"/>
          <a:stretch/>
        </p:blipFill>
        <p:spPr>
          <a:xfrm>
            <a:off x="980901" y="272630"/>
            <a:ext cx="12635345" cy="47705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1136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Based on data from Twitter, this map shows how Barcelona is perceived by: </a:t>
            </a:r>
            <a:endParaRPr lang="nl-NL" sz="2500" b="1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BEA424E-4C42-4F4B-AC13-735450FBB80A}"/>
              </a:ext>
            </a:extLst>
          </p:cNvPr>
          <p:cNvSpPr txBox="1"/>
          <p:nvPr/>
        </p:nvSpPr>
        <p:spPr>
          <a:xfrm>
            <a:off x="325754" y="686706"/>
            <a:ext cx="39400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i="0" dirty="0">
              <a:effectLst/>
              <a:latin typeface="Montserrat"/>
            </a:endParaRPr>
          </a:p>
          <a:p>
            <a:pPr algn="l"/>
            <a:r>
              <a:rPr lang="en-US" b="1" i="0" dirty="0">
                <a:solidFill>
                  <a:srgbClr val="555555"/>
                </a:solidFill>
                <a:effectLst/>
                <a:latin typeface="Inter"/>
              </a:rPr>
              <a:t>Left map:</a:t>
            </a:r>
            <a:r>
              <a:rPr lang="en-US" b="0" i="0" dirty="0">
                <a:solidFill>
                  <a:srgbClr val="555555"/>
                </a:solidFill>
                <a:effectLst/>
                <a:latin typeface="Inter"/>
              </a:rPr>
              <a:t> satellite-image of Barcelona </a:t>
            </a:r>
          </a:p>
          <a:p>
            <a:pPr algn="l"/>
            <a:r>
              <a:rPr lang="en-US" b="1" i="0" dirty="0">
                <a:solidFill>
                  <a:srgbClr val="555555"/>
                </a:solidFill>
                <a:effectLst/>
                <a:latin typeface="Inter"/>
              </a:rPr>
              <a:t>Right map:</a:t>
            </a:r>
            <a:r>
              <a:rPr lang="en-US" b="0" i="0" dirty="0">
                <a:solidFill>
                  <a:srgbClr val="555555"/>
                </a:solidFill>
                <a:effectLst/>
                <a:latin typeface="Inter"/>
              </a:rPr>
              <a:t> a Twitter*-based heat map of Barcelona (Spain). The red dots indicate photos taken by GROUP 1, while the blue dots indicate photos taken by GROUP 2 and the yellow dots might be either.</a:t>
            </a:r>
          </a:p>
          <a:p>
            <a:pPr algn="l"/>
            <a:r>
              <a:rPr lang="en-US" b="0" i="0" dirty="0">
                <a:solidFill>
                  <a:srgbClr val="555555"/>
                </a:solidFill>
                <a:effectLst/>
                <a:latin typeface="Inter"/>
              </a:rPr>
              <a:t>*Twitter is a social media platform.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301E00-9FF2-4693-8B86-8461D455D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93" y="872979"/>
            <a:ext cx="6554208" cy="35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5" r="-110" b="43018"/>
          <a:stretch/>
        </p:blipFill>
        <p:spPr>
          <a:xfrm>
            <a:off x="980901" y="272629"/>
            <a:ext cx="12635345" cy="47874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Prospects</a:t>
            </a:r>
            <a:r>
              <a:rPr lang="nl-NL" sz="2500" b="1" dirty="0"/>
              <a:t> </a:t>
            </a:r>
            <a:r>
              <a:rPr lang="nl-NL" sz="2500" b="1" dirty="0" err="1"/>
              <a:t>for</a:t>
            </a:r>
            <a:r>
              <a:rPr lang="nl-NL" sz="2500" b="1" dirty="0"/>
              <a:t> next </a:t>
            </a:r>
            <a:r>
              <a:rPr lang="nl-NL" sz="2500" b="1" dirty="0" err="1"/>
              <a:t>years</a:t>
            </a:r>
            <a:r>
              <a:rPr lang="nl-NL" sz="2500" b="1" dirty="0"/>
              <a:t> MMT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E2D76785-AFCE-4966-85E0-60A0D67C8EE0}"/>
              </a:ext>
            </a:extLst>
          </p:cNvPr>
          <p:cNvSpPr txBox="1"/>
          <p:nvPr/>
        </p:nvSpPr>
        <p:spPr>
          <a:xfrm>
            <a:off x="1165860" y="1122363"/>
            <a:ext cx="6005649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Please</a:t>
            </a:r>
            <a:r>
              <a:rPr lang="nl-NL" sz="2500" dirty="0"/>
              <a:t> sent in 50/50 </a:t>
            </a:r>
            <a:r>
              <a:rPr lang="nl-NL" sz="2500" dirty="0" err="1"/>
              <a:t>physical</a:t>
            </a:r>
            <a:r>
              <a:rPr lang="nl-NL" sz="2500" dirty="0"/>
              <a:t> </a:t>
            </a:r>
            <a:r>
              <a:rPr lang="nl-NL" sz="2500" dirty="0" err="1"/>
              <a:t>and</a:t>
            </a:r>
            <a:r>
              <a:rPr lang="nl-NL" sz="2500" dirty="0"/>
              <a:t> </a:t>
            </a:r>
            <a:r>
              <a:rPr lang="nl-NL" sz="2500" b="1" dirty="0"/>
              <a:t>human</a:t>
            </a:r>
            <a:r>
              <a:rPr lang="nl-NL" sz="2500" dirty="0"/>
              <a:t> </a:t>
            </a:r>
            <a:r>
              <a:rPr lang="nl-NL" sz="2500" dirty="0" err="1"/>
              <a:t>geography</a:t>
            </a:r>
            <a:r>
              <a:rPr lang="nl-NL" sz="2500" dirty="0"/>
              <a:t> </a:t>
            </a:r>
            <a:r>
              <a:rPr lang="nl-NL" sz="2500" dirty="0" err="1"/>
              <a:t>questions</a:t>
            </a: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Questions</a:t>
            </a:r>
            <a:r>
              <a:rPr lang="nl-NL" sz="2500" dirty="0"/>
              <a:t> </a:t>
            </a:r>
            <a:r>
              <a:rPr lang="nl-NL" sz="2500" dirty="0" err="1"/>
              <a:t>containing</a:t>
            </a:r>
            <a:r>
              <a:rPr lang="nl-NL" sz="2500" dirty="0"/>
              <a:t> a ‘</a:t>
            </a:r>
            <a:r>
              <a:rPr lang="nl-NL" sz="2500" b="1" dirty="0" err="1"/>
              <a:t>geographical</a:t>
            </a:r>
            <a:r>
              <a:rPr lang="nl-NL" sz="2500" b="1" dirty="0"/>
              <a:t> story</a:t>
            </a:r>
            <a:r>
              <a:rPr lang="nl-NL" sz="2500" dirty="0"/>
              <a:t>’ </a:t>
            </a:r>
            <a:r>
              <a:rPr lang="nl-NL" sz="2500" dirty="0" err="1"/>
              <a:t>and</a:t>
            </a:r>
            <a:r>
              <a:rPr lang="nl-NL" sz="2500" dirty="0"/>
              <a:t>  ‘</a:t>
            </a:r>
            <a:r>
              <a:rPr lang="nl-NL" sz="2500" b="1" dirty="0" err="1"/>
              <a:t>everyday</a:t>
            </a:r>
            <a:r>
              <a:rPr lang="nl-NL" sz="2500" b="1" dirty="0"/>
              <a:t> </a:t>
            </a:r>
            <a:r>
              <a:rPr lang="nl-NL" sz="2500" b="1" dirty="0" err="1"/>
              <a:t>geographies</a:t>
            </a:r>
            <a:r>
              <a:rPr lang="nl-NL" sz="2500" dirty="0"/>
              <a:t>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Instructions</a:t>
            </a:r>
            <a:r>
              <a:rPr lang="nl-NL" sz="2500" dirty="0"/>
              <a:t> on </a:t>
            </a:r>
            <a:r>
              <a:rPr lang="nl-NL" sz="2500" dirty="0" err="1"/>
              <a:t>which</a:t>
            </a:r>
            <a:r>
              <a:rPr lang="nl-NL" sz="2500" dirty="0"/>
              <a:t> kind of file-types/resource </a:t>
            </a:r>
            <a:r>
              <a:rPr lang="nl-NL" sz="2500" dirty="0" err="1"/>
              <a:t>can</a:t>
            </a:r>
            <a:r>
              <a:rPr lang="nl-NL" sz="2500" dirty="0"/>
              <a:t> </a:t>
            </a:r>
            <a:r>
              <a:rPr lang="nl-NL" sz="2500" dirty="0" err="1"/>
              <a:t>be</a:t>
            </a:r>
            <a:r>
              <a:rPr lang="nl-NL" sz="2500" dirty="0"/>
              <a:t> </a:t>
            </a:r>
            <a:r>
              <a:rPr lang="nl-NL" sz="2500" dirty="0" err="1"/>
              <a:t>used</a:t>
            </a:r>
            <a:r>
              <a:rPr lang="nl-NL" sz="2500" dirty="0"/>
              <a:t> </a:t>
            </a:r>
            <a:r>
              <a:rPr lang="nl-NL" sz="2500" dirty="0" err="1"/>
              <a:t>will</a:t>
            </a:r>
            <a:r>
              <a:rPr lang="nl-NL" sz="2500" dirty="0"/>
              <a:t> follow.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r>
              <a:rPr lang="nl-NL" sz="2500" dirty="0"/>
              <a:t>     2021.08.15</a:t>
            </a:r>
            <a:br>
              <a:rPr lang="nl-NL" sz="2500" dirty="0"/>
            </a:br>
            <a:r>
              <a:rPr lang="nl-NL" sz="2500" dirty="0"/>
              <a:t>     Tim Schuring </a:t>
            </a:r>
            <a:br>
              <a:rPr lang="nl-NL" sz="2500" i="1" dirty="0"/>
            </a:br>
            <a:r>
              <a:rPr lang="nl-NL" sz="2500" i="1" dirty="0"/>
              <a:t>     MMT </a:t>
            </a:r>
            <a:r>
              <a:rPr lang="nl-NL" sz="2500" i="1" dirty="0" err="1"/>
              <a:t>convenor</a:t>
            </a: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D3131AE4-E177-4702-B909-551E514FB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3" t="4432" r="3747" b="5500"/>
          <a:stretch/>
        </p:blipFill>
        <p:spPr>
          <a:xfrm>
            <a:off x="7733211" y="992777"/>
            <a:ext cx="4142560" cy="57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5" r="-110" b="43018"/>
          <a:stretch/>
        </p:blipFill>
        <p:spPr>
          <a:xfrm>
            <a:off x="980901" y="272629"/>
            <a:ext cx="12635345" cy="47874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Multimediatest 2021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DBF6980-34A8-487C-B6AF-7759811C9C85}"/>
              </a:ext>
            </a:extLst>
          </p:cNvPr>
          <p:cNvSpPr txBox="1"/>
          <p:nvPr/>
        </p:nvSpPr>
        <p:spPr>
          <a:xfrm>
            <a:off x="980901" y="1105257"/>
            <a:ext cx="1043923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Questions</a:t>
            </a:r>
            <a:r>
              <a:rPr lang="nl-NL" sz="2500" dirty="0"/>
              <a:t> </a:t>
            </a:r>
            <a:r>
              <a:rPr lang="nl-NL" sz="2500" dirty="0" err="1"/>
              <a:t>proposed</a:t>
            </a:r>
            <a:r>
              <a:rPr lang="nl-NL" sz="2500" dirty="0"/>
              <a:t> </a:t>
            </a:r>
            <a:r>
              <a:rPr lang="nl-NL" sz="2500" dirty="0" err="1"/>
              <a:t>by</a:t>
            </a:r>
            <a:r>
              <a:rPr lang="nl-NL" sz="2500" dirty="0"/>
              <a:t> </a:t>
            </a:r>
            <a:r>
              <a:rPr lang="nl-NL" sz="2500" dirty="0" err="1"/>
              <a:t>many</a:t>
            </a:r>
            <a:r>
              <a:rPr lang="nl-NL" sz="2500" dirty="0"/>
              <a:t> </a:t>
            </a:r>
            <a:r>
              <a:rPr lang="nl-NL" sz="2500" dirty="0" err="1"/>
              <a:t>countries</a:t>
            </a:r>
            <a:r>
              <a:rPr lang="nl-NL" sz="2500" dirty="0"/>
              <a:t> </a:t>
            </a:r>
            <a:r>
              <a:rPr lang="nl-NL" sz="2500" dirty="0" err="1"/>
              <a:t>this</a:t>
            </a:r>
            <a:r>
              <a:rPr lang="nl-NL" sz="2500" dirty="0"/>
              <a:t> </a:t>
            </a:r>
            <a:r>
              <a:rPr lang="nl-NL" sz="2500" dirty="0" err="1"/>
              <a:t>year</a:t>
            </a:r>
            <a:r>
              <a:rPr lang="nl-NL" sz="2500" dirty="0"/>
              <a:t>!</a:t>
            </a:r>
          </a:p>
          <a:p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1" dirty="0" err="1"/>
              <a:t>Pretesting</a:t>
            </a:r>
            <a:r>
              <a:rPr lang="nl-NL" sz="2500" dirty="0"/>
              <a:t> at Utrecht University of </a:t>
            </a:r>
            <a:r>
              <a:rPr lang="nl-NL" sz="2500" dirty="0" err="1"/>
              <a:t>Applied</a:t>
            </a:r>
            <a:r>
              <a:rPr lang="nl-NL" sz="2500" dirty="0"/>
              <a:t> Sciences (Teacher Training </a:t>
            </a:r>
            <a:r>
              <a:rPr lang="nl-NL" sz="2500" dirty="0" err="1"/>
              <a:t>Institute</a:t>
            </a:r>
            <a:r>
              <a:rPr lang="nl-NL" sz="2500" dirty="0"/>
              <a:t>, Hogeschool Utrecht).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Selection</a:t>
            </a:r>
            <a:r>
              <a:rPr lang="nl-NL" sz="2500" dirty="0"/>
              <a:t> of </a:t>
            </a:r>
            <a:r>
              <a:rPr lang="nl-NL" sz="2500" b="1" dirty="0" err="1"/>
              <a:t>final</a:t>
            </a:r>
            <a:r>
              <a:rPr lang="nl-NL" sz="2500" b="1" dirty="0"/>
              <a:t> 40 </a:t>
            </a:r>
            <a:r>
              <a:rPr lang="nl-NL" sz="2500" b="1" dirty="0" err="1"/>
              <a:t>questions</a:t>
            </a:r>
            <a:endParaRPr lang="nl-NL" sz="2500" b="1" dirty="0"/>
          </a:p>
          <a:p>
            <a:r>
              <a:rPr lang="nl-NL" sz="2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/>
              <a:t>Feedback </a:t>
            </a:r>
            <a:r>
              <a:rPr lang="nl-NL" sz="2500" dirty="0" err="1"/>
              <a:t>from</a:t>
            </a:r>
            <a:r>
              <a:rPr lang="nl-NL" sz="2500" dirty="0"/>
              <a:t> </a:t>
            </a:r>
            <a:r>
              <a:rPr lang="nl-NL" sz="2500" b="1" dirty="0"/>
              <a:t>MMT-</a:t>
            </a:r>
            <a:r>
              <a:rPr lang="nl-NL" sz="2500" b="1" dirty="0" err="1"/>
              <a:t>working</a:t>
            </a:r>
            <a:r>
              <a:rPr lang="nl-NL" sz="2500" b="1" dirty="0"/>
              <a:t> </a:t>
            </a:r>
            <a:r>
              <a:rPr lang="nl-NL" sz="2500" b="1" dirty="0" err="1"/>
              <a:t>group</a:t>
            </a:r>
            <a:r>
              <a:rPr lang="nl-NL" sz="2500" b="1" dirty="0"/>
              <a:t> </a:t>
            </a:r>
            <a:r>
              <a:rPr lang="nl-NL" sz="2500" dirty="0"/>
              <a:t>on </a:t>
            </a:r>
            <a:r>
              <a:rPr lang="nl-NL" sz="2500" dirty="0" err="1"/>
              <a:t>final</a:t>
            </a:r>
            <a:r>
              <a:rPr lang="nl-NL" sz="2500" dirty="0"/>
              <a:t> 40 </a:t>
            </a:r>
            <a:r>
              <a:rPr lang="nl-NL" sz="2500" dirty="0" err="1"/>
              <a:t>questions</a:t>
            </a: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Changing</a:t>
            </a:r>
            <a:r>
              <a:rPr lang="nl-NL" sz="2500" dirty="0"/>
              <a:t> </a:t>
            </a:r>
            <a:r>
              <a:rPr lang="nl-NL" sz="2500" dirty="0" err="1"/>
              <a:t>some</a:t>
            </a:r>
            <a:r>
              <a:rPr lang="nl-NL" sz="2500" dirty="0"/>
              <a:t> </a:t>
            </a:r>
            <a:r>
              <a:rPr lang="nl-NL" sz="2500" b="1" dirty="0" err="1"/>
              <a:t>answer</a:t>
            </a:r>
            <a:r>
              <a:rPr lang="nl-NL" sz="2500" b="1" dirty="0"/>
              <a:t> options, no overlap </a:t>
            </a:r>
            <a:r>
              <a:rPr lang="nl-NL" sz="2500" b="1" dirty="0" err="1"/>
              <a:t>with</a:t>
            </a:r>
            <a:r>
              <a:rPr lang="nl-NL" sz="2500" b="1" dirty="0"/>
              <a:t> WRT </a:t>
            </a:r>
            <a:r>
              <a:rPr lang="nl-NL" sz="2500" b="1" dirty="0" err="1"/>
              <a:t>and</a:t>
            </a:r>
            <a:r>
              <a:rPr lang="nl-NL" sz="2500" b="1" dirty="0"/>
              <a:t> Fieldwork</a:t>
            </a: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/>
              <a:t>No </a:t>
            </a:r>
            <a:r>
              <a:rPr lang="nl-NL" sz="2500" dirty="0" err="1"/>
              <a:t>translation</a:t>
            </a:r>
            <a:r>
              <a:rPr lang="nl-NL" sz="2500" dirty="0"/>
              <a:t> list, but extra time </a:t>
            </a:r>
            <a:r>
              <a:rPr lang="nl-NL" sz="2500" dirty="0" err="1"/>
              <a:t>for</a:t>
            </a:r>
            <a:r>
              <a:rPr lang="nl-NL" sz="2500" dirty="0"/>
              <a:t> non-native English speakers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 err="1"/>
              <a:t>Not</a:t>
            </a:r>
            <a:r>
              <a:rPr lang="nl-NL" sz="2500" dirty="0"/>
              <a:t> in PowerPoint, but in </a:t>
            </a:r>
            <a:r>
              <a:rPr lang="nl-NL" sz="2500" dirty="0" err="1"/>
              <a:t>Socrative</a:t>
            </a:r>
            <a:r>
              <a:rPr lang="nl-NL" sz="25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9351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5" r="-110" b="43018"/>
          <a:stretch/>
        </p:blipFill>
        <p:spPr>
          <a:xfrm>
            <a:off x="980901" y="272629"/>
            <a:ext cx="12635345" cy="47874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Multimediatest 2021 in </a:t>
            </a:r>
            <a:r>
              <a:rPr lang="nl-NL" sz="2500" b="1" dirty="0" err="1"/>
              <a:t>Socrative</a:t>
            </a:r>
            <a:endParaRPr lang="nl-NL" sz="2500" b="1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DBF6980-34A8-487C-B6AF-7759811C9C85}"/>
              </a:ext>
            </a:extLst>
          </p:cNvPr>
          <p:cNvSpPr txBox="1"/>
          <p:nvPr/>
        </p:nvSpPr>
        <p:spPr>
          <a:xfrm>
            <a:off x="980901" y="1105257"/>
            <a:ext cx="104392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-  </a:t>
            </a:r>
            <a:r>
              <a:rPr lang="nl-NL" sz="2500" dirty="0"/>
              <a:t>no </a:t>
            </a:r>
            <a:r>
              <a:rPr lang="nl-NL" sz="2500" dirty="0" err="1"/>
              <a:t>moving</a:t>
            </a:r>
            <a:r>
              <a:rPr lang="nl-NL" sz="2500" dirty="0"/>
              <a:t> </a:t>
            </a:r>
            <a:r>
              <a:rPr lang="nl-NL" sz="2500" dirty="0" err="1"/>
              <a:t>charts</a:t>
            </a:r>
            <a:r>
              <a:rPr lang="nl-NL" sz="2500" dirty="0"/>
              <a:t>, video’s, </a:t>
            </a:r>
            <a:r>
              <a:rPr lang="nl-NL" sz="2500" dirty="0" err="1"/>
              <a:t>gif’s</a:t>
            </a:r>
            <a:r>
              <a:rPr lang="nl-NL" sz="2500" dirty="0"/>
              <a:t> </a:t>
            </a:r>
          </a:p>
          <a:p>
            <a:r>
              <a:rPr lang="nl-NL" sz="2500" b="1" dirty="0"/>
              <a:t>-  </a:t>
            </a:r>
            <a:r>
              <a:rPr lang="nl-NL" sz="2500" dirty="0" err="1"/>
              <a:t>questions</a:t>
            </a:r>
            <a:r>
              <a:rPr lang="nl-NL" sz="2500" dirty="0"/>
              <a:t> </a:t>
            </a:r>
            <a:r>
              <a:rPr lang="nl-NL" sz="2500" dirty="0" err="1"/>
              <a:t>and</a:t>
            </a:r>
            <a:r>
              <a:rPr lang="nl-NL" sz="2500" dirty="0"/>
              <a:t> resources </a:t>
            </a:r>
            <a:r>
              <a:rPr lang="nl-NL" sz="2500" dirty="0" err="1"/>
              <a:t>seperated</a:t>
            </a:r>
            <a:r>
              <a:rPr lang="nl-NL" sz="2500" dirty="0"/>
              <a:t> </a:t>
            </a:r>
            <a:br>
              <a:rPr lang="nl-NL" sz="2500" dirty="0"/>
            </a:br>
            <a:r>
              <a:rPr lang="nl-NL" sz="2500" b="1" dirty="0"/>
              <a:t>-  </a:t>
            </a:r>
            <a:r>
              <a:rPr lang="nl-NL" sz="2500" dirty="0" err="1"/>
              <a:t>size</a:t>
            </a:r>
            <a:r>
              <a:rPr lang="nl-NL" sz="2500" dirty="0"/>
              <a:t> of resources</a:t>
            </a:r>
          </a:p>
          <a:p>
            <a:endParaRPr lang="nl-NL" sz="2500" dirty="0"/>
          </a:p>
          <a:p>
            <a:r>
              <a:rPr lang="nl-NL" sz="2500" b="1" dirty="0"/>
              <a:t>+  </a:t>
            </a:r>
            <a:r>
              <a:rPr lang="nl-NL" sz="2500" dirty="0"/>
              <a:t>in context of online </a:t>
            </a:r>
            <a:r>
              <a:rPr lang="nl-NL" sz="2500" dirty="0" err="1"/>
              <a:t>iGeo</a:t>
            </a:r>
            <a:br>
              <a:rPr lang="nl-NL" sz="2500" dirty="0"/>
            </a:br>
            <a:r>
              <a:rPr lang="nl-NL" sz="2500" b="1" dirty="0"/>
              <a:t>+  </a:t>
            </a:r>
            <a:r>
              <a:rPr lang="nl-NL" sz="2500" dirty="0"/>
              <a:t>automatic </a:t>
            </a:r>
            <a:r>
              <a:rPr lang="nl-NL" sz="2500" dirty="0" err="1"/>
              <a:t>marking</a:t>
            </a:r>
            <a:endParaRPr lang="nl-NL" sz="2500" dirty="0"/>
          </a:p>
          <a:p>
            <a:endParaRPr lang="nl-NL" sz="2500" dirty="0"/>
          </a:p>
          <a:p>
            <a:endParaRPr lang="nl-NL" sz="2500" dirty="0"/>
          </a:p>
          <a:p>
            <a:r>
              <a:rPr lang="nl-NL" sz="2500" dirty="0"/>
              <a:t>import </a:t>
            </a:r>
            <a:r>
              <a:rPr lang="nl-NL" sz="2500" dirty="0" err="1"/>
              <a:t>this</a:t>
            </a:r>
            <a:r>
              <a:rPr lang="nl-NL" sz="2500" dirty="0"/>
              <a:t> </a:t>
            </a:r>
            <a:r>
              <a:rPr lang="nl-NL" sz="2500" dirty="0" err="1"/>
              <a:t>years</a:t>
            </a:r>
            <a:r>
              <a:rPr lang="nl-NL" sz="2500" dirty="0"/>
              <a:t> MMT in </a:t>
            </a:r>
            <a:r>
              <a:rPr lang="nl-NL" sz="2500" dirty="0" err="1"/>
              <a:t>Socrative</a:t>
            </a:r>
            <a:r>
              <a:rPr lang="nl-NL" sz="2500" dirty="0"/>
              <a:t> </a:t>
            </a:r>
            <a:r>
              <a:rPr lang="nl-NL" sz="2500" dirty="0" err="1"/>
              <a:t>with</a:t>
            </a:r>
            <a:r>
              <a:rPr lang="nl-NL" sz="2500" dirty="0"/>
              <a:t> </a:t>
            </a:r>
            <a:r>
              <a:rPr lang="nl-NL" sz="2500" dirty="0" err="1"/>
              <a:t>this</a:t>
            </a:r>
            <a:r>
              <a:rPr lang="nl-NL" sz="2500" dirty="0"/>
              <a:t> code: 	</a:t>
            </a:r>
            <a:r>
              <a:rPr lang="nl-NL" sz="2500" b="1" dirty="0"/>
              <a:t>SOC-60183129</a:t>
            </a:r>
            <a:br>
              <a:rPr lang="nl-NL" sz="2500" b="1" dirty="0"/>
            </a:br>
            <a:br>
              <a:rPr lang="nl-NL" sz="2500" dirty="0"/>
            </a:br>
            <a:r>
              <a:rPr lang="nl-NL" sz="2500" b="1" dirty="0" err="1"/>
              <a:t>Try</a:t>
            </a:r>
            <a:r>
              <a:rPr lang="nl-NL" sz="2500" b="1" dirty="0"/>
              <a:t> </a:t>
            </a:r>
            <a:r>
              <a:rPr lang="nl-NL" sz="2500" b="1" dirty="0" err="1"/>
              <a:t>it</a:t>
            </a:r>
            <a:r>
              <a:rPr lang="nl-NL" sz="2500" b="1" dirty="0"/>
              <a:t> </a:t>
            </a:r>
            <a:r>
              <a:rPr lang="nl-NL" sz="2500" b="1" dirty="0" err="1"/>
              <a:t>for</a:t>
            </a:r>
            <a:r>
              <a:rPr lang="nl-NL" sz="2500" b="1" dirty="0"/>
              <a:t> </a:t>
            </a:r>
            <a:r>
              <a:rPr lang="nl-NL" sz="2500" b="1" dirty="0" err="1"/>
              <a:t>yourself</a:t>
            </a:r>
            <a:r>
              <a:rPr lang="nl-NL" sz="2500" b="1" dirty="0"/>
              <a:t>:</a:t>
            </a:r>
            <a:br>
              <a:rPr lang="nl-NL" sz="2500" b="1" dirty="0"/>
            </a:br>
            <a:r>
              <a:rPr lang="nl-NL" sz="2500" dirty="0">
                <a:hlinkClick r:id="rId4"/>
              </a:rPr>
              <a:t>www.socrative.com</a:t>
            </a:r>
            <a:r>
              <a:rPr lang="nl-NL" sz="2500" dirty="0"/>
              <a:t> </a:t>
            </a:r>
            <a:r>
              <a:rPr lang="nl-NL" sz="2500" dirty="0">
                <a:sym typeface="Wingdings" panose="05000000000000000000" pitchFamily="2" charset="2"/>
              </a:rPr>
              <a:t> STUDENT LOGIN  ROOM = IGEO17MMT</a:t>
            </a:r>
            <a:r>
              <a:rPr lang="nl-NL" sz="2500" dirty="0"/>
              <a:t>	</a:t>
            </a:r>
            <a:br>
              <a:rPr lang="nl-NL" sz="2500" dirty="0"/>
            </a:br>
            <a:endParaRPr lang="nl-NL" sz="2500" b="1" dirty="0"/>
          </a:p>
          <a:p>
            <a:r>
              <a:rPr lang="nl-NL" sz="2500" dirty="0"/>
              <a:t>  </a:t>
            </a:r>
          </a:p>
          <a:p>
            <a:r>
              <a:rPr lang="nl-NL" sz="25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9475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5" r="-110" b="43018"/>
          <a:stretch/>
        </p:blipFill>
        <p:spPr>
          <a:xfrm>
            <a:off x="980901" y="272629"/>
            <a:ext cx="12635345" cy="47874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Multimediatest 2021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9EFD90D-03EC-4A43-BC98-0DB497B469BB}"/>
              </a:ext>
            </a:extLst>
          </p:cNvPr>
          <p:cNvSpPr txBox="1"/>
          <p:nvPr/>
        </p:nvSpPr>
        <p:spPr>
          <a:xfrm>
            <a:off x="1055235" y="1258432"/>
            <a:ext cx="99718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			2021		2019	2018	2017	2016	2015	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 err="1"/>
              <a:t>average</a:t>
            </a:r>
            <a:r>
              <a:rPr lang="nl-NL" b="1" dirty="0"/>
              <a:t> score		22.94		</a:t>
            </a:r>
            <a:r>
              <a:rPr lang="nl-NL" dirty="0"/>
              <a:t>23.00	23.35 	19.99	23.69	28.66</a:t>
            </a:r>
          </a:p>
          <a:p>
            <a:r>
              <a:rPr lang="nl-NL" b="1" dirty="0"/>
              <a:t>ST.DEV			  5.60  		</a:t>
            </a:r>
            <a:r>
              <a:rPr lang="nl-NL" dirty="0"/>
              <a:t>  4.34	  5.66	  4.61	  5.75          5.15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b="1" dirty="0"/>
              <a:t>minimum score                           3		</a:t>
            </a:r>
            <a:r>
              <a:rPr lang="nl-NL" dirty="0"/>
              <a:t>11</a:t>
            </a:r>
            <a:r>
              <a:rPr lang="nl-NL" b="1" dirty="0"/>
              <a:t>		</a:t>
            </a:r>
            <a:r>
              <a:rPr lang="nl-NL" dirty="0"/>
              <a:t>10</a:t>
            </a:r>
            <a:r>
              <a:rPr lang="nl-NL" b="1" dirty="0"/>
              <a:t>	</a:t>
            </a:r>
            <a:r>
              <a:rPr lang="nl-NL" dirty="0"/>
              <a:t>3</a:t>
            </a:r>
            <a:r>
              <a:rPr lang="nl-NL" b="1" dirty="0"/>
              <a:t>	</a:t>
            </a:r>
            <a:r>
              <a:rPr lang="nl-NL" dirty="0"/>
              <a:t>12</a:t>
            </a:r>
            <a:br>
              <a:rPr lang="nl-NL" b="1" dirty="0"/>
            </a:br>
            <a:r>
              <a:rPr lang="nl-NL" b="1" dirty="0"/>
              <a:t>maximum score		36		</a:t>
            </a:r>
            <a:r>
              <a:rPr lang="nl-NL" dirty="0"/>
              <a:t>34</a:t>
            </a:r>
            <a:r>
              <a:rPr lang="nl-NL" b="1" dirty="0"/>
              <a:t>	</a:t>
            </a:r>
            <a:r>
              <a:rPr lang="nl-NL" dirty="0"/>
              <a:t>34</a:t>
            </a:r>
            <a:r>
              <a:rPr lang="nl-NL" b="1" dirty="0"/>
              <a:t>	</a:t>
            </a:r>
            <a:r>
              <a:rPr lang="nl-NL" dirty="0"/>
              <a:t>32</a:t>
            </a:r>
            <a:r>
              <a:rPr lang="nl-NL" b="1" dirty="0"/>
              <a:t>	</a:t>
            </a:r>
            <a:r>
              <a:rPr lang="nl-NL" dirty="0"/>
              <a:t>37</a:t>
            </a:r>
            <a:r>
              <a:rPr lang="nl-NL" b="1" dirty="0"/>
              <a:t>	</a:t>
            </a:r>
            <a:r>
              <a:rPr lang="nl-NL" dirty="0"/>
              <a:t>39</a:t>
            </a:r>
            <a:br>
              <a:rPr lang="nl-NL" dirty="0"/>
            </a:br>
            <a:r>
              <a:rPr lang="nl-NL" b="1" dirty="0" err="1"/>
              <a:t>total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b="1" dirty="0"/>
              <a:t>		40		</a:t>
            </a:r>
            <a:r>
              <a:rPr lang="nl-NL" dirty="0"/>
              <a:t>40	40	40	40	40</a:t>
            </a:r>
            <a:br>
              <a:rPr lang="nl-NL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 err="1"/>
              <a:t>average</a:t>
            </a:r>
            <a:r>
              <a:rPr lang="nl-NL" b="1" dirty="0"/>
              <a:t> p-</a:t>
            </a:r>
            <a:r>
              <a:rPr lang="nl-NL" b="1" dirty="0" err="1"/>
              <a:t>value</a:t>
            </a:r>
            <a:r>
              <a:rPr lang="nl-NL" b="1" dirty="0"/>
              <a:t>		0.57		  </a:t>
            </a:r>
            <a:r>
              <a:rPr lang="nl-NL" dirty="0"/>
              <a:t>0.58</a:t>
            </a:r>
            <a:r>
              <a:rPr lang="nl-NL" b="1" dirty="0"/>
              <a:t>	  </a:t>
            </a:r>
            <a:r>
              <a:rPr lang="nl-NL" dirty="0"/>
              <a:t>0.58</a:t>
            </a:r>
            <a:r>
              <a:rPr lang="nl-NL" b="1" dirty="0"/>
              <a:t>	  </a:t>
            </a:r>
            <a:r>
              <a:rPr lang="nl-NL" dirty="0"/>
              <a:t>0.50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8195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5" r="-110" b="43018"/>
          <a:stretch/>
        </p:blipFill>
        <p:spPr>
          <a:xfrm>
            <a:off x="980901" y="272629"/>
            <a:ext cx="12635345" cy="47874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Rit </a:t>
            </a:r>
            <a:r>
              <a:rPr lang="nl-NL" sz="2500" b="1" dirty="0" err="1"/>
              <a:t>vs</a:t>
            </a:r>
            <a:r>
              <a:rPr lang="nl-NL" sz="2500" b="1" dirty="0"/>
              <a:t> P-</a:t>
            </a:r>
            <a:r>
              <a:rPr lang="nl-NL" sz="2500" b="1" dirty="0" err="1"/>
              <a:t>values</a:t>
            </a:r>
            <a:r>
              <a:rPr lang="nl-NL" sz="2500" b="1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900F27-3254-4069-B4E8-8C179A26A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281" y="949059"/>
            <a:ext cx="3567489" cy="27979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4F13CE-FF50-4C38-933E-4E7E055AE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281" y="4060052"/>
            <a:ext cx="3600241" cy="27979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76A4671-6BE5-4685-84DB-E83026932D73}"/>
              </a:ext>
            </a:extLst>
          </p:cNvPr>
          <p:cNvSpPr txBox="1"/>
          <p:nvPr/>
        </p:nvSpPr>
        <p:spPr>
          <a:xfrm>
            <a:off x="8546472" y="1064418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2018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D3C9D6-F2A1-4176-8DE8-032191FEF597}"/>
              </a:ext>
            </a:extLst>
          </p:cNvPr>
          <p:cNvSpPr txBox="1"/>
          <p:nvPr/>
        </p:nvSpPr>
        <p:spPr>
          <a:xfrm>
            <a:off x="8546471" y="4141088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2019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873EC0B-B872-4A3C-B21A-409E8044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51" y="949059"/>
            <a:ext cx="7700195" cy="5885334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CCECE1E9-26E6-4A70-88D7-52227A5DE1E3}"/>
              </a:ext>
            </a:extLst>
          </p:cNvPr>
          <p:cNvSpPr txBox="1"/>
          <p:nvPr/>
        </p:nvSpPr>
        <p:spPr>
          <a:xfrm>
            <a:off x="1055235" y="1064418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2021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E1C5256-D8D3-44F2-822A-17285F0BAC2D}"/>
              </a:ext>
            </a:extLst>
          </p:cNvPr>
          <p:cNvSpPr/>
          <p:nvPr/>
        </p:nvSpPr>
        <p:spPr>
          <a:xfrm>
            <a:off x="6096000" y="2598346"/>
            <a:ext cx="341014" cy="3410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12B0905-7478-4E54-B3D1-09138BD9C8D8}"/>
              </a:ext>
            </a:extLst>
          </p:cNvPr>
          <p:cNvSpPr txBox="1"/>
          <p:nvPr/>
        </p:nvSpPr>
        <p:spPr>
          <a:xfrm>
            <a:off x="6260472" y="2168545"/>
            <a:ext cx="1901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/>
              <a:t>easy question </a:t>
            </a:r>
            <a:r>
              <a:rPr lang="nl-NL" sz="1300" b="1" dirty="0" err="1"/>
              <a:t>with</a:t>
            </a:r>
            <a:r>
              <a:rPr lang="nl-NL" sz="1300" b="1" dirty="0"/>
              <a:t> strong </a:t>
            </a:r>
            <a:r>
              <a:rPr lang="nl-NL" sz="1300" b="1" dirty="0" err="1"/>
              <a:t>correlation</a:t>
            </a:r>
            <a:endParaRPr lang="nl-NL" sz="1300" b="1" dirty="0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67D80A48-7CD8-4468-A826-BE27E1E5A321}"/>
              </a:ext>
            </a:extLst>
          </p:cNvPr>
          <p:cNvSpPr/>
          <p:nvPr/>
        </p:nvSpPr>
        <p:spPr>
          <a:xfrm>
            <a:off x="1808181" y="4896418"/>
            <a:ext cx="341014" cy="3410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6694855-F1DA-4313-A7B9-A4F026FCBE4E}"/>
              </a:ext>
            </a:extLst>
          </p:cNvPr>
          <p:cNvSpPr txBox="1"/>
          <p:nvPr/>
        </p:nvSpPr>
        <p:spPr>
          <a:xfrm>
            <a:off x="1113080" y="5237432"/>
            <a:ext cx="1901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/>
              <a:t>hard question </a:t>
            </a:r>
            <a:r>
              <a:rPr lang="nl-NL" sz="1300" b="1" dirty="0" err="1"/>
              <a:t>with</a:t>
            </a:r>
            <a:r>
              <a:rPr lang="nl-NL" sz="1300" b="1" dirty="0"/>
              <a:t> </a:t>
            </a:r>
            <a:r>
              <a:rPr lang="nl-NL" sz="1300" b="1" dirty="0" err="1"/>
              <a:t>negative</a:t>
            </a:r>
            <a:r>
              <a:rPr lang="nl-NL" sz="1300" b="1" dirty="0"/>
              <a:t> </a:t>
            </a:r>
            <a:r>
              <a:rPr lang="nl-NL" sz="1300" b="1" dirty="0" err="1"/>
              <a:t>correlation</a:t>
            </a:r>
            <a:endParaRPr lang="nl-NL" sz="1300" b="1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548E0E4-B13F-4C73-8BF8-B47FF0FCF71F}"/>
              </a:ext>
            </a:extLst>
          </p:cNvPr>
          <p:cNvSpPr txBox="1"/>
          <p:nvPr/>
        </p:nvSpPr>
        <p:spPr>
          <a:xfrm>
            <a:off x="215246" y="1128125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Rit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EFD1359E-504C-4F19-B046-2FA98B7DC6BB}"/>
              </a:ext>
            </a:extLst>
          </p:cNvPr>
          <p:cNvSpPr txBox="1"/>
          <p:nvPr/>
        </p:nvSpPr>
        <p:spPr>
          <a:xfrm>
            <a:off x="7313800" y="5114321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p-</a:t>
            </a:r>
            <a:r>
              <a:rPr lang="nl-NL" b="1" dirty="0" err="1"/>
              <a:t>value</a:t>
            </a:r>
            <a:endParaRPr lang="nl-NL" b="1" dirty="0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B7E3BFE4-AA17-434A-BC9B-BCF2F119C87A}"/>
              </a:ext>
            </a:extLst>
          </p:cNvPr>
          <p:cNvCxnSpPr>
            <a:cxnSpLocks/>
          </p:cNvCxnSpPr>
          <p:nvPr/>
        </p:nvCxnSpPr>
        <p:spPr>
          <a:xfrm flipV="1">
            <a:off x="407406" y="1497457"/>
            <a:ext cx="0" cy="673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C9376852-616E-411B-A170-88811318F2BF}"/>
              </a:ext>
            </a:extLst>
          </p:cNvPr>
          <p:cNvCxnSpPr>
            <a:cxnSpLocks/>
          </p:cNvCxnSpPr>
          <p:nvPr/>
        </p:nvCxnSpPr>
        <p:spPr>
          <a:xfrm flipV="1">
            <a:off x="7151235" y="5114320"/>
            <a:ext cx="775580" cy="10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0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Q 26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514350" y="4552864"/>
            <a:ext cx="168021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65861" y="4552864"/>
            <a:ext cx="334598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At-risk health care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-514350" y="5123552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65861" y="5123552"/>
            <a:ext cx="334598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/>
              <a:t>At-risk languages</a:t>
            </a:r>
            <a:endParaRPr lang="nl-NL" sz="25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-514350" y="5694240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65861" y="5694240"/>
            <a:ext cx="334598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At-risk </a:t>
            </a:r>
            <a:r>
              <a:rPr lang="nl-NL" sz="2500" b="1" dirty="0" err="1"/>
              <a:t>local</a:t>
            </a:r>
            <a:r>
              <a:rPr lang="nl-NL" sz="2500" b="1" dirty="0"/>
              <a:t> </a:t>
            </a:r>
            <a:r>
              <a:rPr lang="nl-NL" sz="2500" b="1" dirty="0" err="1"/>
              <a:t>economies</a:t>
            </a:r>
            <a:endParaRPr lang="nl-NL" sz="25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-514350" y="6264928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65861" y="6264928"/>
            <a:ext cx="3345982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At-risk </a:t>
            </a:r>
            <a:r>
              <a:rPr lang="nl-NL" sz="2500" b="1" dirty="0" err="1"/>
              <a:t>religions</a:t>
            </a:r>
            <a:endParaRPr lang="nl-NL" sz="25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6" r="-110" b="33231"/>
          <a:stretch/>
        </p:blipFill>
        <p:spPr>
          <a:xfrm>
            <a:off x="980901" y="272630"/>
            <a:ext cx="12635345" cy="47705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1136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What</a:t>
            </a:r>
            <a:r>
              <a:rPr lang="nl-NL" sz="2500" b="1" dirty="0"/>
              <a:t> does </a:t>
            </a:r>
            <a:r>
              <a:rPr lang="nl-NL" sz="2500" b="1" dirty="0" err="1"/>
              <a:t>this</a:t>
            </a:r>
            <a:r>
              <a:rPr lang="nl-NL" sz="2500" b="1" dirty="0"/>
              <a:t> map </a:t>
            </a:r>
            <a:r>
              <a:rPr lang="nl-NL" sz="2500" b="1" dirty="0" err="1"/>
              <a:t>illustrate</a:t>
            </a:r>
            <a:r>
              <a:rPr lang="nl-NL" sz="2500" b="1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E3638F-BD16-4219-BD8D-D9E8661E5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21" y="1036195"/>
            <a:ext cx="7283116" cy="38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Q 05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514350" y="4552864"/>
            <a:ext cx="168021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65861" y="4552864"/>
            <a:ext cx="456117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formation of a heat dome</a:t>
            </a:r>
            <a:endParaRPr lang="nl-NL" sz="25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-514350" y="5123552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65861" y="5123552"/>
            <a:ext cx="456117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human-</a:t>
            </a:r>
            <a:r>
              <a:rPr lang="nl-NL" sz="2500" b="1" dirty="0" err="1"/>
              <a:t>induced</a:t>
            </a:r>
            <a:r>
              <a:rPr lang="nl-NL" sz="2500" b="1" dirty="0"/>
              <a:t> </a:t>
            </a:r>
            <a:r>
              <a:rPr lang="nl-NL" sz="2500" b="1" dirty="0" err="1"/>
              <a:t>climate</a:t>
            </a:r>
            <a:r>
              <a:rPr lang="nl-NL" sz="2500" b="1" dirty="0"/>
              <a:t> change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-514350" y="5694240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65861" y="5694240"/>
            <a:ext cx="4561171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poor</a:t>
            </a:r>
            <a:r>
              <a:rPr lang="nl-NL" sz="2500" b="1" dirty="0"/>
              <a:t> </a:t>
            </a:r>
            <a:r>
              <a:rPr lang="nl-NL" sz="2500" b="1" dirty="0" err="1"/>
              <a:t>adaptation</a:t>
            </a:r>
            <a:r>
              <a:rPr lang="nl-NL" sz="2500" b="1" dirty="0"/>
              <a:t> </a:t>
            </a:r>
            <a:r>
              <a:rPr lang="nl-NL" sz="2500" b="1" dirty="0" err="1"/>
              <a:t>strategies</a:t>
            </a:r>
            <a:endParaRPr lang="nl-NL" sz="25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-514350" y="6264928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65861" y="6264928"/>
            <a:ext cx="4561170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position of the jet stream</a:t>
            </a:r>
            <a:endParaRPr lang="nl-NL" sz="25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6" r="-110" b="33231"/>
          <a:stretch/>
        </p:blipFill>
        <p:spPr>
          <a:xfrm>
            <a:off x="980901" y="272629"/>
            <a:ext cx="12635345" cy="86177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1136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Two news items on extreme heat in North America and floods in Germany and Belgium. </a:t>
            </a:r>
            <a:r>
              <a:rPr lang="en-US" sz="2500" b="1" dirty="0"/>
              <a:t>How are these two events directly related?</a:t>
            </a:r>
            <a:endParaRPr lang="nl-NL" sz="25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B32C46-73D7-4780-AAFB-28DAFA07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5" y="1257394"/>
            <a:ext cx="6731341" cy="32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Q 21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514350" y="4552864"/>
            <a:ext cx="168021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65861" y="4552864"/>
            <a:ext cx="208533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0-14 </a:t>
            </a:r>
            <a:r>
              <a:rPr lang="nl-NL" sz="2500" b="1" dirty="0" err="1"/>
              <a:t>years</a:t>
            </a:r>
            <a:endParaRPr lang="nl-NL" sz="25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-514350" y="5123552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65861" y="5123552"/>
            <a:ext cx="208533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15-24 </a:t>
            </a:r>
            <a:r>
              <a:rPr lang="nl-NL" sz="2500" b="1" dirty="0" err="1"/>
              <a:t>years</a:t>
            </a:r>
            <a:endParaRPr lang="nl-NL" sz="25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-514350" y="5694240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65861" y="5694240"/>
            <a:ext cx="208533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25-64 </a:t>
            </a:r>
            <a:r>
              <a:rPr lang="nl-NL" sz="2500" b="1" dirty="0" err="1"/>
              <a:t>years</a:t>
            </a:r>
            <a:endParaRPr lang="nl-NL" sz="25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-514350" y="6264928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65861" y="6264928"/>
            <a:ext cx="208533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65+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6" r="-110" b="33231"/>
          <a:stretch/>
        </p:blipFill>
        <p:spPr>
          <a:xfrm>
            <a:off x="980901" y="272630"/>
            <a:ext cx="12635345" cy="84973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1136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Which age group is indicated with the red line ("X") in this world population prediction graph?</a:t>
            </a:r>
            <a:endParaRPr lang="nl-NL" sz="25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838325-011C-4154-89B5-57CB8ACE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91" y="1362728"/>
            <a:ext cx="7478679" cy="52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31520" y="274320"/>
            <a:ext cx="126072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2500" b="1" dirty="0">
                <a:solidFill>
                  <a:schemeClr val="bg1"/>
                </a:solidFill>
              </a:rPr>
              <a:t>Q 10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514350" y="4552864"/>
            <a:ext cx="168021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65861" y="4552864"/>
            <a:ext cx="2679630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cirque glacier</a:t>
            </a:r>
            <a:endParaRPr lang="nl-NL" sz="25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-514350" y="5123552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65862" y="5123552"/>
            <a:ext cx="267962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piedmont</a:t>
            </a:r>
            <a:r>
              <a:rPr lang="nl-NL" sz="2500" b="1" dirty="0"/>
              <a:t> </a:t>
            </a:r>
            <a:r>
              <a:rPr lang="nl-NL" sz="2500" b="1" dirty="0" err="1"/>
              <a:t>glacier</a:t>
            </a:r>
            <a:endParaRPr lang="nl-NL" sz="25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-514350" y="5694240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65861" y="5694240"/>
            <a:ext cx="267962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tidewater</a:t>
            </a:r>
            <a:r>
              <a:rPr lang="nl-NL" sz="2500" b="1" dirty="0"/>
              <a:t> </a:t>
            </a:r>
            <a:r>
              <a:rPr lang="nl-NL" sz="2500" b="1" dirty="0" err="1"/>
              <a:t>glacier</a:t>
            </a:r>
            <a:endParaRPr lang="nl-NL" sz="25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-514350" y="6264928"/>
            <a:ext cx="16802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chemeClr val="bg1"/>
                </a:solidFill>
              </a:rPr>
              <a:t>	   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65861" y="6264928"/>
            <a:ext cx="2679629" cy="477054"/>
          </a:xfrm>
          <a:prstGeom prst="rect">
            <a:avLst/>
          </a:prstGeom>
          <a:solidFill>
            <a:srgbClr val="F2DE40"/>
          </a:solidFill>
          <a:ln>
            <a:solidFill>
              <a:srgbClr val="F2DE40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valley</a:t>
            </a:r>
            <a:r>
              <a:rPr lang="nl-NL" sz="2500" b="1" dirty="0"/>
              <a:t> </a:t>
            </a:r>
            <a:r>
              <a:rPr lang="nl-NL" sz="2500" b="1" dirty="0" err="1"/>
              <a:t>glacier</a:t>
            </a:r>
            <a:endParaRPr lang="nl-NL" sz="25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165860" y="274320"/>
            <a:ext cx="1219200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b="1" dirty="0"/>
              <a:t>In </a:t>
            </a:r>
            <a:r>
              <a:rPr lang="nl-NL" sz="2500" b="1" dirty="0" err="1"/>
              <a:t>what</a:t>
            </a:r>
            <a:r>
              <a:rPr lang="nl-NL" sz="2500" b="1" dirty="0"/>
              <a:t> country </a:t>
            </a:r>
            <a:r>
              <a:rPr lang="nl-NL" sz="2500" b="1" dirty="0" err="1"/>
              <a:t>were</a:t>
            </a:r>
            <a:r>
              <a:rPr lang="nl-NL" sz="2500" b="1" dirty="0"/>
              <a:t> these </a:t>
            </a:r>
            <a:r>
              <a:rPr lang="nl-NL" sz="2500" b="1" dirty="0" err="1"/>
              <a:t>photographs</a:t>
            </a:r>
            <a:r>
              <a:rPr lang="nl-NL" sz="2500" b="1" dirty="0"/>
              <a:t> taken?</a:t>
            </a:r>
          </a:p>
        </p:txBody>
      </p:sp>
      <p:pic>
        <p:nvPicPr>
          <p:cNvPr id="23" name="Afbeelding 22" descr="achtergrond.emf">
            <a:extLst>
              <a:ext uri="{FF2B5EF4-FFF2-40B4-BE49-F238E27FC236}">
                <a16:creationId xmlns:a16="http://schemas.microsoft.com/office/drawing/2014/main" id="{4D5A2CDA-44F7-4587-ACD6-A9773A95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4456" r="-110" b="33231"/>
          <a:stretch/>
        </p:blipFill>
        <p:spPr>
          <a:xfrm>
            <a:off x="980901" y="272630"/>
            <a:ext cx="12635345" cy="47705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DEFBFB0-83D9-4FD8-8DB6-91FFF5A2A1B5}"/>
              </a:ext>
            </a:extLst>
          </p:cNvPr>
          <p:cNvSpPr txBox="1"/>
          <p:nvPr/>
        </p:nvSpPr>
        <p:spPr>
          <a:xfrm>
            <a:off x="1055235" y="274319"/>
            <a:ext cx="11136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Glacial-latte-art. </a:t>
            </a:r>
            <a:r>
              <a:rPr lang="en-US" sz="2500" b="1" dirty="0"/>
              <a:t>Which type of glacier is shown in this "Earth-cappuccino"?</a:t>
            </a:r>
            <a:endParaRPr lang="nl-NL" sz="25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A85C82-3941-4A18-911E-13856A85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41" y="944684"/>
            <a:ext cx="8471488" cy="57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98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24503</TotalTime>
  <Words>817</Words>
  <Application>Microsoft Office PowerPoint</Application>
  <PresentationFormat>Breedbeeld</PresentationFormat>
  <Paragraphs>137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Inter</vt:lpstr>
      <vt:lpstr>Montserrat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Schuring</dc:creator>
  <cp:lastModifiedBy>Tim Schuring</cp:lastModifiedBy>
  <cp:revision>208</cp:revision>
  <dcterms:created xsi:type="dcterms:W3CDTF">2017-06-07T12:07:01Z</dcterms:created>
  <dcterms:modified xsi:type="dcterms:W3CDTF">2021-08-15T08:00:37Z</dcterms:modified>
</cp:coreProperties>
</file>